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8"/>
    <p:restoredTop sz="94694"/>
  </p:normalViewPr>
  <p:slideViewPr>
    <p:cSldViewPr>
      <p:cViewPr varScale="1">
        <p:scale>
          <a:sx n="132" d="100"/>
          <a:sy n="132" d="100"/>
        </p:scale>
        <p:origin x="1768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9" d="100"/>
          <a:sy n="109" d="100"/>
        </p:scale>
        <p:origin x="47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Menyn </c:v>
                </c:pt>
              </c:strCache>
            </c:strRef>
          </c:tx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12</c:v>
                </c:pt>
                <c:pt idx="3">
                  <c:v>18</c:v>
                </c:pt>
                <c:pt idx="4">
                  <c:v>23</c:v>
                </c:pt>
                <c:pt idx="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94-194D-968E-D3CB13063729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Hufen iâ</c:v>
                </c:pt>
              </c:strCache>
            </c:strRef>
          </c:tx>
          <c: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18</c:v>
                </c:pt>
                <c:pt idx="2">
                  <c:v>23</c:v>
                </c:pt>
                <c:pt idx="3">
                  <c:v>28</c:v>
                </c:pt>
                <c:pt idx="4">
                  <c:v>38</c:v>
                </c:pt>
                <c:pt idx="5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94-194D-968E-D3CB13063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chemeClr val="accent1"/>
              </a:solidFill>
            </a:ln>
          </c:spPr>
        </c:dropLines>
        <c:marker val="1"/>
        <c:smooth val="0"/>
        <c:axId val="146503552"/>
        <c:axId val="146505728"/>
      </c:lineChart>
      <c:catAx>
        <c:axId val="14650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err="1">
                    <a:latin typeface="Tahoma" panose="020B0604030504040204" pitchFamily="34" charset="0"/>
                  </a:rPr>
                  <a:t>Amser</a:t>
                </a:r>
                <a:r>
                  <a:rPr lang="en-GB" dirty="0">
                    <a:latin typeface="Tahoma" panose="020B0604030504040204" pitchFamily="34" charset="0"/>
                  </a:rPr>
                  <a:t> (</a:t>
                </a:r>
                <a:r>
                  <a:rPr lang="en-GB" dirty="0" err="1">
                    <a:latin typeface="Tahoma" panose="020B0604030504040204" pitchFamily="34" charset="0"/>
                  </a:rPr>
                  <a:t>munudau</a:t>
                </a:r>
                <a:r>
                  <a:rPr lang="en-GB" dirty="0">
                    <a:latin typeface="Tahoma" panose="020B0604030504040204" pitchFamily="34" charset="0"/>
                  </a:rPr>
                  <a:t>)</a:t>
                </a:r>
              </a:p>
            </c:rich>
          </c:tx>
          <c:overlay val="0"/>
        </c:title>
        <c:majorTickMark val="none"/>
        <c:minorTickMark val="none"/>
        <c:tickLblPos val="nextTo"/>
        <c:crossAx val="146505728"/>
        <c:crosses val="autoZero"/>
        <c:auto val="1"/>
        <c:lblAlgn val="ctr"/>
        <c:lblOffset val="100"/>
        <c:noMultiLvlLbl val="0"/>
      </c:catAx>
      <c:valAx>
        <c:axId val="1465057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baseline="0" dirty="0" err="1">
                    <a:latin typeface="Tahoma" panose="020B0604030504040204" pitchFamily="34" charset="0"/>
                  </a:rPr>
                  <a:t>Hylif</a:t>
                </a:r>
                <a:r>
                  <a:rPr lang="en-GB" baseline="0" dirty="0">
                    <a:latin typeface="Tahoma" panose="020B0604030504040204" pitchFamily="34" charset="0"/>
                  </a:rPr>
                  <a:t> (ml)</a:t>
                </a:r>
                <a:endParaRPr lang="en-GB" dirty="0">
                  <a:latin typeface="Tahoma" panose="020B060403050404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6503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495300" indent="-45085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495300" indent="-450850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314325" indent="-304800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cy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52E1-2C83-CE4F-8451-DFF047556C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Cam 3: Toddi Deunyddiau</a:t>
            </a:r>
          </a:p>
        </p:txBody>
      </p:sp>
    </p:spTree>
    <p:extLst>
      <p:ext uri="{BB962C8B-B14F-4D97-AF65-F5344CB8AC3E}">
        <p14:creationId xmlns:p14="http://schemas.microsoft.com/office/powerpoint/2010/main" val="75682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13570-637F-8A43-9DA0-3201704B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Cynnal prawf teg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4AF12-2358-5048-BFB6-D92561BE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prawf teg yn ymchwiliad rheoledig sy’n cymharu dau beth. Er mwyn i brawf fod yn deg neu gael ei reoli’n dda, mae’n rhaid i ni sicrhau mai dim ond un peth (</a:t>
            </a:r>
            <a:r>
              <a:rPr lang="cy-GB" b="1" dirty="0"/>
              <a:t>newidiol</a:t>
            </a:r>
            <a:r>
              <a:rPr lang="cy-GB" dirty="0"/>
              <a:t>) sy’n cael ei newid a bod popeth arall yn cael ei gadw yr un peth.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Newidyn yw unrhyw beth a all effeithio ar y canlyniadau yr ydym yn arsylwi neu’n eu mesur.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Byddwn yn newid y math o gynnyrch llaeth ac yn cymharu ein canlyniadau.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Pa newidynnau sydd eu hangen arnom i gadw’r un peth yn ystod ein hymchwiliad?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6A0C-B6F5-134D-AD7A-AC8F2D32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Eich tasgau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A801-379F-D54C-AC3C-5859DB9B4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8800" lvl="1" indent="-514350">
              <a:buFont typeface="+mj-lt"/>
              <a:buAutoNum type="arabicPeriod"/>
            </a:pPr>
            <a:r>
              <a:rPr lang="cy-GB" dirty="0"/>
              <a:t>Ysgrifennwch ragfynegiad: pa gynnyrch llaeth ydych chi’n meddwl fydd yn cymryd yr hiraf i newid cyflwr? Esboniwch pam rydych chi’n meddwl hyn.</a:t>
            </a:r>
            <a:endParaRPr lang="en-GB" dirty="0"/>
          </a:p>
          <a:p>
            <a:pPr marL="558800" lvl="1" indent="-514350">
              <a:buFont typeface="+mj-lt"/>
              <a:buAutoNum type="arabicPeriod"/>
            </a:pPr>
            <a:r>
              <a:rPr lang="cy-GB" dirty="0">
                <a:solidFill>
                  <a:srgbClr val="E85803"/>
                </a:solidFill>
              </a:rPr>
              <a:t>Ysgrifennwch baragraff i egluro pa newidynnau rydych chi’n mynd i’w rheoli (cadw yr un peth) e.e. tymheredd y dŵr.</a:t>
            </a:r>
            <a:endParaRPr lang="en-GB" dirty="0">
              <a:solidFill>
                <a:srgbClr val="E85803"/>
              </a:solidFill>
            </a:endParaRPr>
          </a:p>
          <a:p>
            <a:pPr marL="558800" lvl="1" indent="-514350">
              <a:buFont typeface="+mj-lt"/>
              <a:buAutoNum type="arabicPeriod"/>
            </a:pPr>
            <a:r>
              <a:rPr lang="cy-GB" dirty="0"/>
              <a:t>Lluniwch dabl i gofnodi’ch canlyniadau.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0054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67E5-CDBF-AF40-B566-5271C136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Paratoi eich ymchwiliad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E90AD6-CC7E-F24A-A8FC-8B10CE08F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4190" r="1320" b="4769"/>
          <a:stretch/>
        </p:blipFill>
        <p:spPr bwMode="auto">
          <a:xfrm>
            <a:off x="1099038" y="1872762"/>
            <a:ext cx="7025054" cy="3736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92432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625C-1EB1-E94D-BE5A-4E897CBD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Graffiau amser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7CEF24-7AC6-2045-BCE1-CB857E79C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720079"/>
          </a:xfrm>
        </p:spPr>
        <p:txBody>
          <a:bodyPr>
            <a:normAutofit/>
          </a:bodyPr>
          <a:lstStyle/>
          <a:p>
            <a:r>
              <a:rPr lang="cy-GB" sz="1600" dirty="0"/>
              <a:t>Mae graffiau amser yn graffiau llinell sy’n ein galluogi i weld sut mae newidyn yn newid dros amser. Byddwn yn plotio graff i ddangos faint o’n cynnyrch llaeth solid â oedd wedi newid i hylif ar bob cyfwng amser.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CC771D-8C74-6B43-8062-836DC9535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261933"/>
              </p:ext>
            </p:extLst>
          </p:nvPr>
        </p:nvGraphicFramePr>
        <p:xfrm>
          <a:off x="1733271" y="2415692"/>
          <a:ext cx="557149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A3EA6D-339C-1541-9B7C-C30646A6E97A}"/>
              </a:ext>
            </a:extLst>
          </p:cNvPr>
          <p:cNvCxnSpPr/>
          <p:nvPr/>
        </p:nvCxnSpPr>
        <p:spPr>
          <a:xfrm flipV="1">
            <a:off x="1314660" y="4760404"/>
            <a:ext cx="725972" cy="1004529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5B656EF-6D51-7B40-AAA6-C143BC2EDC5E}"/>
              </a:ext>
            </a:extLst>
          </p:cNvPr>
          <p:cNvCxnSpPr/>
          <p:nvPr/>
        </p:nvCxnSpPr>
        <p:spPr>
          <a:xfrm flipV="1">
            <a:off x="1677646" y="5480484"/>
            <a:ext cx="861150" cy="34757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283162-838C-0D49-847E-5469E507DE83}"/>
              </a:ext>
            </a:extLst>
          </p:cNvPr>
          <p:cNvCxnSpPr/>
          <p:nvPr/>
        </p:nvCxnSpPr>
        <p:spPr>
          <a:xfrm flipH="1">
            <a:off x="5419116" y="3143216"/>
            <a:ext cx="2016225" cy="17574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xplosion 1 8">
            <a:extLst>
              <a:ext uri="{FF2B5EF4-FFF2-40B4-BE49-F238E27FC236}">
                <a16:creationId xmlns:a16="http://schemas.microsoft.com/office/drawing/2014/main" id="{2463CA22-3684-E142-9680-DC8800EFE262}"/>
              </a:ext>
            </a:extLst>
          </p:cNvPr>
          <p:cNvSpPr/>
          <p:nvPr/>
        </p:nvSpPr>
        <p:spPr>
          <a:xfrm>
            <a:off x="251519" y="5301208"/>
            <a:ext cx="2276545" cy="1531867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9355D-AED3-E34A-A24D-F35E21A043B3}"/>
              </a:ext>
            </a:extLst>
          </p:cNvPr>
          <p:cNvSpPr txBox="1"/>
          <p:nvPr/>
        </p:nvSpPr>
        <p:spPr>
          <a:xfrm>
            <a:off x="648916" y="5733256"/>
            <a:ext cx="15468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200" dirty="0">
                <a:solidFill>
                  <a:prstClr val="white"/>
                </a:solidFill>
              </a:rPr>
              <a:t>Mae’r graddfeydd echelin yn cynyddu’n rheolaidd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2C006B-0CE6-E94E-B2FF-E8CC5BD778EB}"/>
              </a:ext>
            </a:extLst>
          </p:cNvPr>
          <p:cNvCxnSpPr/>
          <p:nvPr/>
        </p:nvCxnSpPr>
        <p:spPr>
          <a:xfrm flipH="1">
            <a:off x="5571516" y="3318964"/>
            <a:ext cx="1863825" cy="122541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>
            <a:extLst>
              <a:ext uri="{FF2B5EF4-FFF2-40B4-BE49-F238E27FC236}">
                <a16:creationId xmlns:a16="http://schemas.microsoft.com/office/drawing/2014/main" id="{A12C0E3F-5E26-B543-8312-A74DB1932791}"/>
              </a:ext>
            </a:extLst>
          </p:cNvPr>
          <p:cNvSpPr/>
          <p:nvPr/>
        </p:nvSpPr>
        <p:spPr>
          <a:xfrm>
            <a:off x="6660232" y="2276872"/>
            <a:ext cx="2208556" cy="1944216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112EF-53B7-F34C-9FE8-E9C940AAAD8C}"/>
              </a:ext>
            </a:extLst>
          </p:cNvPr>
          <p:cNvSpPr txBox="1"/>
          <p:nvPr/>
        </p:nvSpPr>
        <p:spPr>
          <a:xfrm>
            <a:off x="7092280" y="2852936"/>
            <a:ext cx="136815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200" dirty="0">
                <a:solidFill>
                  <a:prstClr val="white"/>
                </a:solidFill>
              </a:rPr>
              <a:t>Plotiwch un llinell ar gyfer menyn ac un llinell ar gyfer hufen iâ</a:t>
            </a:r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E4706760-366D-8F47-924A-BEFF79F46017}"/>
              </a:ext>
            </a:extLst>
          </p:cNvPr>
          <p:cNvSpPr/>
          <p:nvPr/>
        </p:nvSpPr>
        <p:spPr>
          <a:xfrm>
            <a:off x="395536" y="2835167"/>
            <a:ext cx="1460657" cy="881865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FE8AE-D0FC-E54C-83C6-533CF24D9FC2}"/>
              </a:ext>
            </a:extLst>
          </p:cNvPr>
          <p:cNvSpPr txBox="1"/>
          <p:nvPr/>
        </p:nvSpPr>
        <p:spPr>
          <a:xfrm>
            <a:off x="432893" y="3132997"/>
            <a:ext cx="136815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200" dirty="0">
                <a:solidFill>
                  <a:prstClr val="white"/>
                </a:solidFill>
              </a:rPr>
              <a:t>Echel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8D0A16-E343-7F4F-8BAE-CB643DBDDA4D}"/>
              </a:ext>
            </a:extLst>
          </p:cNvPr>
          <p:cNvCxnSpPr/>
          <p:nvPr/>
        </p:nvCxnSpPr>
        <p:spPr>
          <a:xfrm flipV="1">
            <a:off x="4519017" y="5480486"/>
            <a:ext cx="540059" cy="88088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xplosion 1 18">
            <a:extLst>
              <a:ext uri="{FF2B5EF4-FFF2-40B4-BE49-F238E27FC236}">
                <a16:creationId xmlns:a16="http://schemas.microsoft.com/office/drawing/2014/main" id="{4EADC1A5-D10B-FF4C-B904-7E283FC79F76}"/>
              </a:ext>
            </a:extLst>
          </p:cNvPr>
          <p:cNvSpPr/>
          <p:nvPr/>
        </p:nvSpPr>
        <p:spPr>
          <a:xfrm>
            <a:off x="3323702" y="5877273"/>
            <a:ext cx="1944216" cy="864096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280664-20AD-D341-9D82-D07113843EC2}"/>
              </a:ext>
            </a:extLst>
          </p:cNvPr>
          <p:cNvCxnSpPr/>
          <p:nvPr/>
        </p:nvCxnSpPr>
        <p:spPr>
          <a:xfrm>
            <a:off x="1677646" y="3289598"/>
            <a:ext cx="613541" cy="2936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03878D-9BF3-344A-8F8C-5C5529450DCB}"/>
              </a:ext>
            </a:extLst>
          </p:cNvPr>
          <p:cNvSpPr txBox="1"/>
          <p:nvPr/>
        </p:nvSpPr>
        <p:spPr>
          <a:xfrm>
            <a:off x="3275856" y="6165304"/>
            <a:ext cx="1971719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200" dirty="0">
                <a:solidFill>
                  <a:prstClr val="white"/>
                </a:solidFill>
              </a:rPr>
              <a:t>Echel X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77ABE9-B0A6-E847-B3C8-61A70A4894D3}"/>
              </a:ext>
            </a:extLst>
          </p:cNvPr>
          <p:cNvCxnSpPr/>
          <p:nvPr/>
        </p:nvCxnSpPr>
        <p:spPr>
          <a:xfrm flipH="1" flipV="1">
            <a:off x="6863652" y="4472372"/>
            <a:ext cx="571690" cy="89275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>
            <a:extLst>
              <a:ext uri="{FF2B5EF4-FFF2-40B4-BE49-F238E27FC236}">
                <a16:creationId xmlns:a16="http://schemas.microsoft.com/office/drawing/2014/main" id="{3343A259-ECF8-0346-873A-335FA30878B3}"/>
              </a:ext>
            </a:extLst>
          </p:cNvPr>
          <p:cNvSpPr/>
          <p:nvPr/>
        </p:nvSpPr>
        <p:spPr>
          <a:xfrm>
            <a:off x="6516216" y="4832412"/>
            <a:ext cx="2538796" cy="1991289"/>
          </a:xfrm>
          <a:prstGeom prst="irregularSeal1">
            <a:avLst/>
          </a:prstGeom>
          <a:solidFill>
            <a:srgbClr val="E8580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>
              <a:solidFill>
                <a:prstClr val="white"/>
              </a:solidFill>
              <a:latin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C5586-B1B0-054A-B234-D0CACC827B17}"/>
              </a:ext>
            </a:extLst>
          </p:cNvPr>
          <p:cNvSpPr txBox="1"/>
          <p:nvPr/>
        </p:nvSpPr>
        <p:spPr>
          <a:xfrm>
            <a:off x="7020272" y="5408174"/>
            <a:ext cx="155390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1200" dirty="0">
                <a:solidFill>
                  <a:prstClr val="white"/>
                </a:solidFill>
              </a:rPr>
              <a:t>Defnyddiwch allwedd i ddangos pa linell liw sy’n cynrychioli pa gynnyrch llaeth</a:t>
            </a:r>
          </a:p>
        </p:txBody>
      </p:sp>
    </p:spTree>
    <p:extLst>
      <p:ext uri="{BB962C8B-B14F-4D97-AF65-F5344CB8AC3E}">
        <p14:creationId xmlns:p14="http://schemas.microsoft.com/office/powerpoint/2010/main" val="32930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16" grpId="0" animBg="1"/>
      <p:bldP spid="17" grpId="0"/>
      <p:bldP spid="19" grpId="0" animBg="1"/>
      <p:bldP spid="21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063A-AC89-3C4E-B428-A618D49F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Eich casgliad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49CF-24FB-B041-BC27-8807B3DF7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Esboniwch beth wnaethoch chi ei ddarganfod a pham rydych chi’n meddwl bod hyn yn digwydd.</a:t>
            </a:r>
            <a:endParaRPr lang="en-GB" dirty="0"/>
          </a:p>
          <a:p>
            <a:r>
              <a:rPr lang="cy-GB" dirty="0"/>
              <a:t>Esboniwch beth rydych chi wedi’i ddarganfod am bwynt toddi menyn a hufen iâ.</a:t>
            </a:r>
            <a:endParaRPr lang="en-GB" dirty="0"/>
          </a:p>
          <a:p>
            <a:r>
              <a:rPr lang="cy-GB" dirty="0"/>
              <a:t>Pam mae angen gwahanol symiau o egni ar wahanol gynhyrchion llaeth i newid cyflwr?</a:t>
            </a:r>
            <a:endParaRPr lang="en-GB" dirty="0"/>
          </a:p>
          <a:p>
            <a:r>
              <a:rPr lang="cy-GB" dirty="0"/>
              <a:t>Edrych yn ôl ar eich rhagfynegiad – a oeddech chi’n gywir?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15189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9E19-323C-7E4B-BC4B-B841A97E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Cyflyrau Mater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717D8-179F-914A-A9DC-35CF55BB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452828" cy="1872208"/>
          </a:xfrm>
        </p:spPr>
        <p:txBody>
          <a:bodyPr/>
          <a:lstStyle/>
          <a:p>
            <a:r>
              <a:rPr lang="cy-GB" dirty="0"/>
              <a:t>Mae’r holl ddeunyddiau yn solidau, hylifau neu nwyon.</a:t>
            </a:r>
            <a:endParaRPr lang="en-GB" dirty="0"/>
          </a:p>
          <a:p>
            <a:r>
              <a:rPr lang="cy-GB" dirty="0"/>
              <a:t>A allwch chi feddwl am unrhyw enghreifftiau o unrhyw solidau, hylifau neu nwyon?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0D4B652-2E02-A04A-878A-D74FD354E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/>
          <a:stretch/>
        </p:blipFill>
        <p:spPr bwMode="auto">
          <a:xfrm>
            <a:off x="2339752" y="3585914"/>
            <a:ext cx="4241103" cy="250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7450C3-11C0-7B42-ABC2-775E495AEFFC}"/>
              </a:ext>
            </a:extLst>
          </p:cNvPr>
          <p:cNvSpPr txBox="1"/>
          <p:nvPr/>
        </p:nvSpPr>
        <p:spPr>
          <a:xfrm>
            <a:off x="2267744" y="4941168"/>
            <a:ext cx="86409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1600" b="1" cap="all" dirty="0"/>
              <a:t>Solid</a:t>
            </a:r>
            <a:endParaRPr lang="en-GB" sz="1600" b="1" cap="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DCDE8-156B-8342-A618-DC271F5499F8}"/>
              </a:ext>
            </a:extLst>
          </p:cNvPr>
          <p:cNvSpPr txBox="1"/>
          <p:nvPr/>
        </p:nvSpPr>
        <p:spPr>
          <a:xfrm>
            <a:off x="5004048" y="4581128"/>
            <a:ext cx="8592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1600" b="1" cap="all" dirty="0"/>
              <a:t>Nwy</a:t>
            </a:r>
            <a:endParaRPr lang="en-GB" sz="1600" b="1" cap="al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E1F5AC-6225-274B-900E-CD8B80C4DEF7}"/>
              </a:ext>
            </a:extLst>
          </p:cNvPr>
          <p:cNvSpPr txBox="1"/>
          <p:nvPr/>
        </p:nvSpPr>
        <p:spPr>
          <a:xfrm>
            <a:off x="5652120" y="5661248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y-GB" sz="1600" b="1" cap="all" dirty="0"/>
              <a:t>Hylif</a:t>
            </a:r>
            <a:r>
              <a:rPr lang="en-GB" sz="1600" b="1" cap="all" dirty="0"/>
              <a:t> </a:t>
            </a:r>
            <a:endParaRPr lang="cy-GB" sz="1600" b="1" cap="all" dirty="0"/>
          </a:p>
        </p:txBody>
      </p:sp>
    </p:spTree>
    <p:extLst>
      <p:ext uri="{BB962C8B-B14F-4D97-AF65-F5344CB8AC3E}">
        <p14:creationId xmlns:p14="http://schemas.microsoft.com/office/powerpoint/2010/main" val="40958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FA0A3-BA1F-DB46-8EA1-3A601897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Solidau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066E-3A31-414C-A407-2F92EA9A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Gellir dal solidau yn eich llaw ac nid ydynt yn newid siâp nac yn llifo fel hylifau.</a:t>
            </a:r>
            <a:endParaRPr lang="en-GB" dirty="0"/>
          </a:p>
          <a:p>
            <a:pPr lvl="1"/>
            <a:r>
              <a:rPr lang="cy-GB" dirty="0"/>
              <a:t>Maen nhw bob amser yn cymryd yr un faint o le ac nid ydynt yn ymledu fel nwyon.</a:t>
            </a:r>
            <a:endParaRPr lang="en-GB" dirty="0"/>
          </a:p>
          <a:p>
            <a:pPr lvl="1"/>
            <a:r>
              <a:rPr lang="cy-GB" dirty="0"/>
              <a:t>Gellir eu siapio neu eu torri.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72A5EE-A0F9-A344-9C21-D8CDD7ED0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1619672" cy="16196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4D09D-766A-9745-BC6B-C6BF43BCF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141" b="99027" l="575" r="38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696" r="61127"/>
          <a:stretch/>
        </p:blipFill>
        <p:spPr bwMode="auto">
          <a:xfrm>
            <a:off x="6156176" y="3429000"/>
            <a:ext cx="2160240" cy="26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5A5AB0-55B4-9847-9615-2B7306B08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149080"/>
            <a:ext cx="2520280" cy="19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93C8-5306-1B4B-98CA-E95F4C4D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Hylifau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D2E1-25E5-1844-BEE3-645D135FA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740860" cy="2088232"/>
          </a:xfrm>
        </p:spPr>
        <p:txBody>
          <a:bodyPr/>
          <a:lstStyle/>
          <a:p>
            <a:pPr lvl="1"/>
            <a:r>
              <a:rPr lang="cy-GB" dirty="0"/>
              <a:t>Ni ellir dal hylifau yn hawdd.</a:t>
            </a:r>
            <a:endParaRPr lang="en-GB" dirty="0"/>
          </a:p>
          <a:p>
            <a:pPr lvl="1"/>
            <a:r>
              <a:rPr lang="cy-GB" dirty="0"/>
              <a:t>Gallan nhw lifo a newid eu siâp yn dibynnu ar y cynhwysydd y maen nhw ynddo.</a:t>
            </a:r>
            <a:endParaRPr lang="en-GB" dirty="0"/>
          </a:p>
          <a:p>
            <a:pPr lvl="1"/>
            <a:r>
              <a:rPr lang="cy-GB" dirty="0"/>
              <a:t>Maen nhw bob amser yn cymryd yr un faint o le</a:t>
            </a:r>
            <a:r>
              <a:rPr lang="en-GB" dirty="0"/>
              <a:t>.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F37836-C316-7648-843D-FC5905C16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 b="13846"/>
          <a:stretch/>
        </p:blipFill>
        <p:spPr bwMode="auto">
          <a:xfrm rot="195281">
            <a:off x="963341" y="3957156"/>
            <a:ext cx="3436020" cy="1775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C06E122-6D7A-7B41-BAA0-5CF7EACD1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659" b="98297" l="38075" r="99282">
                        <a14:foregroundMark x1="51580" y1="50122" x2="51580" y2="50122"/>
                        <a14:foregroundMark x1="52586" y1="67640" x2="52586" y2="67640"/>
                        <a14:foregroundMark x1="52299" y1="60341" x2="52299" y2="60341"/>
                        <a14:foregroundMark x1="49856" y1="61557" x2="49856" y2="61557"/>
                        <a14:foregroundMark x1="48851" y1="67640" x2="48851" y2="67640"/>
                        <a14:foregroundMark x1="47126" y1="72263" x2="47126" y2="72263"/>
                        <a14:foregroundMark x1="47126" y1="68856" x2="47126" y2="68856"/>
                        <a14:foregroundMark x1="48563" y1="61314" x2="48563" y2="61314"/>
                        <a14:foregroundMark x1="49138" y1="56448" x2="49138" y2="56448"/>
                        <a14:foregroundMark x1="49138" y1="50608" x2="49138" y2="50608"/>
                        <a14:foregroundMark x1="49138" y1="45012" x2="49138" y2="45012"/>
                        <a14:foregroundMark x1="52874" y1="45012" x2="52874" y2="45012"/>
                        <a14:foregroundMark x1="53305" y1="50122" x2="53305" y2="50122"/>
                        <a14:foregroundMark x1="61351" y1="63260" x2="61351" y2="63260"/>
                        <a14:foregroundMark x1="58908" y1="64720" x2="58908" y2="64720"/>
                        <a14:foregroundMark x1="57184" y1="59854" x2="57184" y2="59854"/>
                        <a14:foregroundMark x1="58333" y1="62044" x2="58333" y2="62044"/>
                        <a14:foregroundMark x1="60201" y1="60827" x2="60201" y2="60827"/>
                        <a14:foregroundMark x1="66379" y1="60827" x2="66379" y2="60827"/>
                        <a14:foregroundMark x1="64655" y1="64720" x2="64655" y2="64720"/>
                        <a14:foregroundMark x1="69971" y1="62530" x2="69971" y2="62530"/>
                        <a14:foregroundMark x1="73420" y1="63260" x2="73420" y2="63260"/>
                        <a14:foregroundMark x1="67960" y1="57908" x2="67960" y2="57908"/>
                        <a14:foregroundMark x1="71121" y1="59124" x2="71121" y2="59124"/>
                        <a14:foregroundMark x1="74425" y1="59124" x2="74425" y2="59124"/>
                        <a14:foregroundMark x1="61351" y1="58637" x2="61351" y2="58637"/>
                        <a14:foregroundMark x1="64368" y1="58637" x2="64368" y2="58637"/>
                        <a14:foregroundMark x1="69971" y1="57908" x2="69971" y2="57908"/>
                        <a14:foregroundMark x1="72845" y1="57421" x2="72845" y2="57421"/>
                        <a14:foregroundMark x1="75144" y1="58151" x2="75144" y2="58151"/>
                        <a14:foregroundMark x1="66954" y1="58394" x2="66954" y2="58394"/>
                        <a14:foregroundMark x1="59770" y1="58637" x2="59770" y2="58637"/>
                        <a14:foregroundMark x1="57902" y1="58881" x2="57902" y2="58881"/>
                        <a14:foregroundMark x1="56034" y1="58151" x2="56034" y2="58151"/>
                        <a14:foregroundMark x1="45833" y1="68370" x2="45833" y2="68370"/>
                        <a14:foregroundMark x1="47414" y1="60584" x2="47414" y2="60584"/>
                        <a14:foregroundMark x1="47126" y1="64234" x2="47126" y2="64234"/>
                        <a14:foregroundMark x1="41954" y1="82725" x2="41954" y2="82725"/>
                        <a14:foregroundMark x1="48563" y1="42579" x2="48563" y2="42579"/>
                        <a14:foregroundMark x1="50287" y1="42579" x2="50287" y2="42579"/>
                        <a14:foregroundMark x1="52874" y1="42579" x2="52874" y2="42579"/>
                        <a14:foregroundMark x1="54167" y1="42336" x2="54167" y2="42336"/>
                        <a14:foregroundMark x1="51437" y1="42336" x2="51437" y2="42336"/>
                        <a14:foregroundMark x1="55172" y1="42336" x2="55172" y2="42336"/>
                        <a14:foregroundMark x1="47701" y1="42092" x2="47701" y2="42092"/>
                        <a14:foregroundMark x1="55747" y1="42092" x2="55747" y2="42092"/>
                        <a14:foregroundMark x1="54598" y1="41606" x2="54598" y2="41606"/>
                        <a14:foregroundMark x1="50575" y1="41363" x2="50575" y2="41363"/>
                        <a14:foregroundMark x1="62931" y1="57908" x2="62931" y2="57908"/>
                        <a14:foregroundMark x1="43247" y1="97324" x2="43247" y2="97324"/>
                        <a14:foregroundMark x1="43247" y1="78345" x2="43247" y2="78345"/>
                        <a14:foregroundMark x1="44253" y1="73966" x2="44253" y2="73966"/>
                        <a14:foregroundMark x1="45402" y1="71046" x2="45402" y2="71046"/>
                        <a14:foregroundMark x1="46408" y1="66423" x2="46408" y2="66423"/>
                        <a14:foregroundMark x1="41379" y1="85158" x2="41379" y2="85158"/>
                        <a14:foregroundMark x1="40374" y1="87591" x2="40374" y2="87591"/>
                        <a14:foregroundMark x1="39799" y1="89538" x2="39799" y2="89538"/>
                        <a14:foregroundMark x1="49282" y1="41363" x2="49282" y2="41363"/>
                        <a14:foregroundMark x1="52155" y1="40876" x2="52155" y2="40876"/>
                        <a14:foregroundMark x1="53161" y1="41119" x2="53161" y2="41119"/>
                        <a14:foregroundMark x1="70115" y1="97324" x2="70115" y2="97324"/>
                        <a14:foregroundMark x1="66954" y1="96594" x2="66954" y2="96594"/>
                        <a14:foregroundMark x1="54023" y1="44526" x2="54023" y2="445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40" t="41299"/>
          <a:stretch/>
        </p:blipFill>
        <p:spPr bwMode="auto">
          <a:xfrm>
            <a:off x="5023060" y="4035489"/>
            <a:ext cx="2931103" cy="161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85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E8A4-7D02-0244-A13D-9DA4671C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Nwyon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4EEA2-2CCD-5446-94F5-A555F795C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872208"/>
          </a:xfrm>
        </p:spPr>
        <p:txBody>
          <a:bodyPr/>
          <a:lstStyle/>
          <a:p>
            <a:pPr lvl="1"/>
            <a:r>
              <a:rPr lang="cy-GB" dirty="0"/>
              <a:t>Nid oes gan nwyon siâp sefydlog ac maen nhw’n gallu ymledu i lenwi pa bynnag gynhwysydd y maen nhw ynddo.</a:t>
            </a:r>
            <a:endParaRPr lang="en-GB" dirty="0"/>
          </a:p>
          <a:p>
            <a:pPr lvl="1"/>
            <a:r>
              <a:rPr lang="cy-GB" dirty="0"/>
              <a:t>Maen nhw’n aml yn anweledig.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583364-27E5-E742-97B0-A32AEF636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7" b="99513" l="32759" r="82759">
                        <a14:foregroundMark x1="61782" y1="58637" x2="61782" y2="58637"/>
                        <a14:foregroundMark x1="59339" y1="57908" x2="59339" y2="57908"/>
                        <a14:foregroundMark x1="56466" y1="58881" x2="56466" y2="58881"/>
                        <a14:foregroundMark x1="64655" y1="58881" x2="64655" y2="58881"/>
                        <a14:foregroundMark x1="67672" y1="58637" x2="67672" y2="58637"/>
                        <a14:foregroundMark x1="71408" y1="58394" x2="71408" y2="58394"/>
                        <a14:foregroundMark x1="73132" y1="58394" x2="73132" y2="58394"/>
                        <a14:foregroundMark x1="75000" y1="58881" x2="75000" y2="58881"/>
                        <a14:foregroundMark x1="76006" y1="58881" x2="76006" y2="58881"/>
                        <a14:foregroundMark x1="75431" y1="57421" x2="75431" y2="57421"/>
                        <a14:foregroundMark x1="46983" y1="97324" x2="46983" y2="97324"/>
                        <a14:backgroundMark x1="79598" y1="70073" x2="79598" y2="70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49" r="14519"/>
          <a:stretch/>
        </p:blipFill>
        <p:spPr bwMode="auto">
          <a:xfrm>
            <a:off x="3455736" y="3573016"/>
            <a:ext cx="2232528" cy="2364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4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F4C9-58FD-B14A-B4F0-CAE778D6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sz="2800" dirty="0"/>
              <a:t>Weithiau mae deunyddiau’n newid cyflwr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FAE5-4C7E-BB4B-9FED-29DA4B7A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668852" cy="4392488"/>
          </a:xfrm>
        </p:spPr>
        <p:txBody>
          <a:bodyPr/>
          <a:lstStyle/>
          <a:p>
            <a:r>
              <a:rPr lang="cy-GB" dirty="0"/>
              <a:t>Mae newid cildroadwy neu ffiesgol yn newid y gellir ei ddadwneud neu ei wrthdroi er mwyn cael y sylweddau y gwnaethoch ddechrau gyda nhw yn ôl.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Allwch chi feddwl am enghraifft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o newid ffisegol?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777D036-8968-C64C-BE10-2CDB23905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4" t="8638" r="15000"/>
          <a:stretch/>
        </p:blipFill>
        <p:spPr bwMode="auto">
          <a:xfrm>
            <a:off x="5724128" y="3212976"/>
            <a:ext cx="2144776" cy="2119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99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EF8A-2767-C642-AF4D-D4D415E0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Newid cildroadwy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1BD8BE-677C-7843-B3DB-D2F56BF78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00" b="95778" l="4545" r="93273">
                        <a14:foregroundMark x1="20909" y1="52667" x2="20909" y2="52667"/>
                        <a14:foregroundMark x1="50000" y1="81556" x2="50000" y2="81556"/>
                        <a14:foregroundMark x1="53273" y1="79778" x2="53273" y2="79778"/>
                        <a14:foregroundMark x1="47091" y1="84000" x2="47091" y2="84000"/>
                        <a14:foregroundMark x1="51455" y1="88222" x2="51455" y2="88222"/>
                        <a14:foregroundMark x1="44727" y1="87556" x2="44727" y2="87556"/>
                        <a14:foregroundMark x1="40545" y1="86000" x2="40545" y2="86000"/>
                        <a14:foregroundMark x1="47091" y1="80889" x2="47091" y2="80889"/>
                        <a14:foregroundMark x1="48727" y1="80222" x2="48727" y2="80222"/>
                        <a14:foregroundMark x1="52909" y1="86667" x2="52909" y2="86667"/>
                        <a14:foregroundMark x1="50727" y1="90667" x2="50727" y2="90667"/>
                        <a14:foregroundMark x1="47273" y1="93333" x2="47273" y2="93333"/>
                        <a14:foregroundMark x1="54727" y1="92000" x2="54727" y2="92000"/>
                        <a14:foregroundMark x1="53091" y1="90889" x2="53091" y2="90889"/>
                        <a14:foregroundMark x1="55818" y1="87333" x2="55818" y2="87333"/>
                        <a14:foregroundMark x1="57455" y1="83778" x2="57455" y2="83778"/>
                        <a14:foregroundMark x1="50909" y1="84889" x2="50909" y2="84889"/>
                        <a14:foregroundMark x1="43818" y1="84222" x2="43818" y2="84222"/>
                        <a14:foregroundMark x1="50364" y1="79556" x2="50364" y2="79556"/>
                        <a14:foregroundMark x1="54727" y1="80889" x2="54727" y2="80889"/>
                        <a14:foregroundMark x1="45818" y1="80222" x2="45818" y2="80222"/>
                        <a14:foregroundMark x1="46000" y1="92444" x2="46000" y2="92444"/>
                        <a14:foregroundMark x1="52727" y1="82000" x2="52727" y2="82000"/>
                        <a14:foregroundMark x1="48545" y1="82889" x2="48545" y2="82889"/>
                        <a14:foregroundMark x1="53818" y1="93556" x2="53818" y2="93556"/>
                        <a14:foregroundMark x1="47091" y1="90667" x2="47091" y2="90667"/>
                        <a14:foregroundMark x1="47455" y1="90000" x2="47455" y2="90000"/>
                        <a14:foregroundMark x1="48727" y1="89333" x2="48727" y2="89333"/>
                        <a14:foregroundMark x1="50727" y1="87556" x2="50727" y2="87556"/>
                        <a14:foregroundMark x1="47818" y1="87111" x2="47818" y2="87111"/>
                        <a14:foregroundMark x1="55455" y1="83333" x2="55455" y2="83333"/>
                        <a14:foregroundMark x1="57455" y1="85556" x2="57455" y2="85556"/>
                        <a14:foregroundMark x1="55818" y1="89333" x2="55818" y2="89333"/>
                        <a14:foregroundMark x1="57818" y1="88444" x2="57818" y2="88444"/>
                        <a14:foregroundMark x1="56545" y1="91778" x2="56545" y2="91778"/>
                        <a14:foregroundMark x1="46000" y1="89333" x2="46000" y2="89333"/>
                        <a14:foregroundMark x1="45455" y1="81778" x2="45455" y2="81778"/>
                        <a14:foregroundMark x1="44000" y1="91556" x2="44000" y2="91556"/>
                        <a14:foregroundMark x1="41818" y1="87778" x2="41818" y2="87778"/>
                        <a14:foregroundMark x1="43273" y1="89333" x2="43273" y2="89333"/>
                        <a14:foregroundMark x1="50545" y1="94444" x2="50545" y2="94444"/>
                        <a14:foregroundMark x1="52364" y1="94222" x2="52364" y2="94222"/>
                        <a14:foregroundMark x1="48364" y1="94222" x2="48364" y2="94222"/>
                        <a14:foregroundMark x1="57636" y1="90667" x2="57636" y2="90667"/>
                        <a14:foregroundMark x1="59273" y1="89111" x2="59273" y2="89111"/>
                        <a14:foregroundMark x1="59273" y1="82222" x2="59273" y2="82222"/>
                        <a14:foregroundMark x1="56000" y1="82222" x2="56000" y2="82222"/>
                        <a14:foregroundMark x1="56727" y1="81778" x2="56727" y2="81778"/>
                        <a14:foregroundMark x1="43455" y1="82000" x2="43455" y2="82000"/>
                        <a14:foregroundMark x1="42000" y1="81778" x2="42000" y2="81778"/>
                        <a14:foregroundMark x1="39273" y1="86667" x2="39273" y2="86667"/>
                        <a14:foregroundMark x1="40727" y1="90222" x2="40727" y2="90222"/>
                        <a14:foregroundMark x1="38909" y1="84222" x2="38909" y2="84222"/>
                        <a14:foregroundMark x1="39818" y1="81556" x2="39818" y2="81556"/>
                        <a14:foregroundMark x1="42364" y1="79333" x2="42364" y2="79333"/>
                        <a14:foregroundMark x1="51455" y1="78444" x2="51455" y2="78444"/>
                        <a14:foregroundMark x1="53455" y1="77778" x2="53455" y2="77778"/>
                        <a14:foregroundMark x1="54909" y1="78889" x2="54909" y2="78889"/>
                        <a14:foregroundMark x1="56364" y1="79778" x2="56364" y2="79778"/>
                        <a14:foregroundMark x1="46545" y1="78444" x2="46545" y2="78444"/>
                        <a14:foregroundMark x1="47818" y1="77778" x2="47818" y2="77778"/>
                        <a14:foregroundMark x1="61273" y1="83556" x2="61273" y2="83556"/>
                        <a14:foregroundMark x1="59091" y1="79556" x2="59091" y2="79556"/>
                        <a14:foregroundMark x1="61273" y1="88222" x2="61273" y2="88222"/>
                        <a14:foregroundMark x1="58909" y1="91778" x2="58909" y2="91778"/>
                        <a14:foregroundMark x1="62364" y1="85111" x2="62364" y2="85111"/>
                        <a14:foregroundMark x1="62909" y1="87333" x2="62909" y2="87333"/>
                        <a14:foregroundMark x1="42545" y1="92222" x2="42545" y2="92222"/>
                        <a14:foregroundMark x1="38364" y1="87333" x2="38364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44"/>
          <a:stretch/>
        </p:blipFill>
        <p:spPr bwMode="auto">
          <a:xfrm>
            <a:off x="611560" y="1700808"/>
            <a:ext cx="5238750" cy="28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8C50297-4381-5344-84FC-3DE8A89E5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1" t="18126" r="15916" b="53377"/>
          <a:stretch/>
        </p:blipFill>
        <p:spPr bwMode="auto">
          <a:xfrm rot="17908143">
            <a:off x="5731873" y="2147812"/>
            <a:ext cx="921348" cy="122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31B6D-422E-7446-9602-F6E8DB317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33556" l="33455" r="66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4233" r="32951" b="63023"/>
          <a:stretch/>
        </p:blipFill>
        <p:spPr bwMode="auto">
          <a:xfrm>
            <a:off x="6660185" y="2404009"/>
            <a:ext cx="1756255" cy="140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96B63-007B-604F-AC21-D207F0E9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10708"/>
            <a:ext cx="1572395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5A4BA-D356-8047-93D1-B601EDDEF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2" r="38718" b="12180"/>
          <a:stretch/>
        </p:blipFill>
        <p:spPr bwMode="auto">
          <a:xfrm>
            <a:off x="3560436" y="4479826"/>
            <a:ext cx="2234132" cy="1339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85465-89C0-3D40-9622-373C0AB0D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44005" r="20248"/>
          <a:stretch/>
        </p:blipFill>
        <p:spPr bwMode="auto">
          <a:xfrm rot="5400000">
            <a:off x="6844487" y="4247730"/>
            <a:ext cx="1243724" cy="1900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C844F-68C9-BB4B-B5F2-4A0B81D17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918420"/>
            <a:ext cx="7560840" cy="2880320"/>
          </a:xfrm>
        </p:spPr>
        <p:txBody>
          <a:bodyPr/>
          <a:lstStyle/>
          <a:p>
            <a:pPr>
              <a:spcBef>
                <a:spcPts val="15000"/>
              </a:spcBef>
              <a:tabLst>
                <a:tab pos="3108325" algn="l"/>
                <a:tab pos="6042025" algn="l"/>
              </a:tabLst>
            </a:pPr>
            <a:r>
              <a:rPr lang="cy-GB" dirty="0"/>
              <a:t>Solid</a:t>
            </a:r>
            <a:r>
              <a:rPr lang="en-GB" dirty="0"/>
              <a:t>	</a:t>
            </a:r>
            <a:r>
              <a:rPr lang="cy-GB" dirty="0"/>
              <a:t>hylif</a:t>
            </a:r>
            <a:r>
              <a:rPr lang="en-GB" dirty="0"/>
              <a:t>	</a:t>
            </a:r>
            <a:r>
              <a:rPr lang="cy-GB" dirty="0"/>
              <a:t>nwy</a:t>
            </a:r>
            <a:endParaRPr lang="en-GB" dirty="0"/>
          </a:p>
          <a:p>
            <a:pPr>
              <a:spcBef>
                <a:spcPts val="15000"/>
              </a:spcBef>
              <a:tabLst>
                <a:tab pos="261938" algn="l"/>
                <a:tab pos="3108325" algn="l"/>
                <a:tab pos="5770563" algn="l"/>
              </a:tabLst>
            </a:pPr>
            <a:r>
              <a:rPr lang="cy-GB" dirty="0"/>
              <a:t>	Iâ</a:t>
            </a:r>
            <a:r>
              <a:rPr lang="en-GB" dirty="0"/>
              <a:t>	</a:t>
            </a:r>
            <a:r>
              <a:rPr lang="cy-GB" dirty="0"/>
              <a:t>dŵr</a:t>
            </a:r>
            <a:r>
              <a:rPr lang="en-GB" dirty="0"/>
              <a:t>	</a:t>
            </a:r>
            <a:r>
              <a:rPr lang="cy-GB" dirty="0"/>
              <a:t>anwedd </a:t>
            </a:r>
            <a:br>
              <a:rPr lang="cy-GB" dirty="0"/>
            </a:br>
            <a:r>
              <a:rPr lang="cy-GB" dirty="0"/>
              <a:t>			dŵr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24192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2D20-EBCD-CF45-ABC8-70349979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Newid cyflwr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AA5826-D387-8446-ADFD-40DAA396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023961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3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65F6-88B5-1841-A37A-E7A0C2BC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Amcanion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2A9C-4AB1-0C40-8497-3A33D163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Dylunio a chynnal ymchwiliad teg</a:t>
            </a:r>
            <a:endParaRPr lang="en-GB" dirty="0"/>
          </a:p>
          <a:p>
            <a:pPr lvl="1"/>
            <a:r>
              <a:rPr lang="cy-GB" dirty="0"/>
              <a:t>Arsylwi fod rhai deunyddiau’n newid cyflwr wrth eu cynhesu a mesur y tymheredd pan mae hyn yn digwydd mewn graddau Celsius (° C)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Byddwn yn cynllunio ymchwiliad teg i ddarganfod y tymheredd y mae menyn a hufen iâ (cynhyrchion llaeth) yn newid cyflwr yn llawn.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b="1" dirty="0"/>
              <a:t>Siaradwch â’ch grŵp</a:t>
            </a:r>
            <a:r>
              <a:rPr lang="cy-GB" dirty="0"/>
              <a:t>: sut allem ni wneud hyn? Beth fyddem ni’n ei fesur?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1757013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204</TotalTime>
  <Words>588</Words>
  <Application>Microsoft Macintosh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Tahoma</vt:lpstr>
      <vt:lpstr>1_Office Theme</vt:lpstr>
      <vt:lpstr>Cam 3: Toddi Deunyddiau</vt:lpstr>
      <vt:lpstr>Cyflyrau Mater</vt:lpstr>
      <vt:lpstr>Solidau</vt:lpstr>
      <vt:lpstr>Hylifau</vt:lpstr>
      <vt:lpstr>Nwyon</vt:lpstr>
      <vt:lpstr>Weithiau mae deunyddiau’n newid cyflwr</vt:lpstr>
      <vt:lpstr>Newid cildroadwy</vt:lpstr>
      <vt:lpstr>Newid cyflwr</vt:lpstr>
      <vt:lpstr>Amcanion dysgu</vt:lpstr>
      <vt:lpstr>Cynnal prawf teg</vt:lpstr>
      <vt:lpstr>Eich tasgau</vt:lpstr>
      <vt:lpstr>Paratoi eich ymchwiliad</vt:lpstr>
      <vt:lpstr>Graffiau amser</vt:lpstr>
      <vt:lpstr>Eich casgliad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50</cp:revision>
  <dcterms:created xsi:type="dcterms:W3CDTF">2019-10-23T13:59:40Z</dcterms:created>
  <dcterms:modified xsi:type="dcterms:W3CDTF">2019-12-08T13:45:32Z</dcterms:modified>
</cp:coreProperties>
</file>